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71" r:id="rId12"/>
    <p:sldId id="272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230B3-32F5-1F89-BD46-16AE3894DF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1680" y="966770"/>
            <a:ext cx="10434320" cy="1817365"/>
          </a:xfrm>
        </p:spPr>
        <p:txBody>
          <a:bodyPr/>
          <a:lstStyle/>
          <a:p>
            <a:r>
              <a:rPr lang="en-IN" dirty="0">
                <a:latin typeface="Footlight MT Light" panose="0204060206030A020304" pitchFamily="18" charset="0"/>
              </a:rPr>
              <a:t>IMAGE ANALYSIS AND 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B764C7-D9AC-5D17-8D38-2F2D0D2113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8999" y="3322802"/>
            <a:ext cx="8825658" cy="2660368"/>
          </a:xfrm>
        </p:spPr>
        <p:txBody>
          <a:bodyPr>
            <a:normAutofit fontScale="32500" lnSpcReduction="20000"/>
          </a:bodyPr>
          <a:lstStyle/>
          <a:p>
            <a:r>
              <a:rPr lang="en-IN" sz="11200" dirty="0">
                <a:solidFill>
                  <a:schemeClr val="bg1">
                    <a:lumMod val="95000"/>
                  </a:schemeClr>
                </a:solidFill>
              </a:rPr>
              <a:t>MEMBERS OF THE PROJECT:</a:t>
            </a:r>
          </a:p>
          <a:p>
            <a:pPr marL="342900" marR="53340" lvl="0" indent="-342900" fontAlgn="base">
              <a:lnSpc>
                <a:spcPct val="106000"/>
              </a:lnSpc>
              <a:spcAft>
                <a:spcPts val="315"/>
              </a:spcAft>
              <a:buClr>
                <a:srgbClr val="000000"/>
              </a:buClr>
              <a:buSzPts val="1600"/>
              <a:buFont typeface="+mj-lt"/>
              <a:buAutoNum type="arabicPeriod"/>
            </a:pPr>
            <a:r>
              <a:rPr lang="en-IN" sz="7200" kern="100" dirty="0">
                <a:solidFill>
                  <a:schemeClr val="bg1">
                    <a:lumMod val="95000"/>
                  </a:schemeClr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SIDDHANT RAMBHAD</a:t>
            </a:r>
            <a:r>
              <a:rPr lang="en-IN" sz="7200" u="none" strike="noStrike" kern="100" dirty="0">
                <a:solidFill>
                  <a:schemeClr val="bg1">
                    <a:lumMod val="95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BT22ECE008 </a:t>
            </a:r>
          </a:p>
          <a:p>
            <a:pPr marL="342900" marR="53340" lvl="0" indent="-342900" fontAlgn="base">
              <a:lnSpc>
                <a:spcPct val="106000"/>
              </a:lnSpc>
              <a:spcAft>
                <a:spcPts val="305"/>
              </a:spcAft>
              <a:buClr>
                <a:srgbClr val="000000"/>
              </a:buClr>
              <a:buSzPts val="1600"/>
              <a:buFont typeface="+mj-lt"/>
              <a:buAutoNum type="arabicPeriod"/>
            </a:pPr>
            <a:r>
              <a:rPr lang="en-IN" sz="7200" u="none" strike="noStrike" kern="100" dirty="0">
                <a:solidFill>
                  <a:schemeClr val="bg1">
                    <a:lumMod val="95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VINAY KHARATMOL                  BT22ECE097</a:t>
            </a:r>
          </a:p>
          <a:p>
            <a:pPr marL="342900" marR="53340" lvl="0" indent="-342900" fontAlgn="base">
              <a:lnSpc>
                <a:spcPct val="106000"/>
              </a:lnSpc>
              <a:spcAft>
                <a:spcPts val="305"/>
              </a:spcAft>
              <a:buClr>
                <a:srgbClr val="000000"/>
              </a:buClr>
              <a:buSzPts val="1600"/>
              <a:buFont typeface="+mj-lt"/>
              <a:buAutoNum type="arabicPeriod"/>
            </a:pPr>
            <a:r>
              <a:rPr lang="en-IN" sz="7200" kern="100" dirty="0">
                <a:solidFill>
                  <a:schemeClr val="bg1">
                    <a:lumMod val="95000"/>
                  </a:schemeClr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NAYAN SINGHANIA</a:t>
            </a:r>
            <a:r>
              <a:rPr lang="en-IN" sz="7200" u="none" strike="noStrike" kern="100" dirty="0">
                <a:solidFill>
                  <a:schemeClr val="bg1">
                    <a:lumMod val="95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BT22ECE115</a:t>
            </a:r>
          </a:p>
          <a:p>
            <a:pPr marL="8890">
              <a:lnSpc>
                <a:spcPct val="106000"/>
              </a:lnSpc>
              <a:spcAft>
                <a:spcPts val="800"/>
              </a:spcAft>
            </a:pPr>
            <a:r>
              <a:rPr lang="en-IN" sz="7200" kern="100" dirty="0"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IN" sz="7200" kern="10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5345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606444C-79CE-568F-BF8F-B3A514DE64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463" y="2522800"/>
            <a:ext cx="6938128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Model Chosen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Pre-trained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ResNet18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(Residual Network with 18 layers)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Why ResNet18?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Lightweight yet powerful convolutional neural network (CNN)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Pre-trained on ImageNet → helps with better generalization on small custom datasets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Residual connections mitigate vanishing gradient problem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Modifications Made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Final fully connected (FC) layer modified to match our number of classes: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→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model.fc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nn.Linear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model.fc.in_features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, 6)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Input Size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224×224 RGB images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Activation Function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ReLU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(inside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ResNet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blocks)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Final Layer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Softmax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over 6 classes (Chana Dal,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Lakhodi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Dal, Toor Dal, Wheat, HMT Juna Rice,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Chinoor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Rice)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EC7858-2F2D-2FC0-59BE-E98F5DBA140B}"/>
              </a:ext>
            </a:extLst>
          </p:cNvPr>
          <p:cNvSpPr txBox="1"/>
          <p:nvPr/>
        </p:nvSpPr>
        <p:spPr>
          <a:xfrm>
            <a:off x="961534" y="886120"/>
            <a:ext cx="52413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3600" b="1" i="0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Architecture Used </a:t>
            </a:r>
          </a:p>
          <a:p>
            <a:endParaRPr lang="en-IN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147" name="Picture 3" descr="A Novel Deep Convolutional Neural Network Based on ResNet‐18 and Transfer  Learning for Detection of Wood Knot Defects - Gao - 2021 - Journal of  Sensors - Wiley Online Library">
            <a:extLst>
              <a:ext uri="{FF2B5EF4-FFF2-40B4-BE49-F238E27FC236}">
                <a16:creationId xmlns:a16="http://schemas.microsoft.com/office/drawing/2014/main" id="{B1C304CC-7CF0-A798-BD6B-61061228C8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3543" y="2522800"/>
            <a:ext cx="4930218" cy="298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1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8DCF5-CBE6-7C2E-FF01-48A364AE2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F1BBEC5-8881-F4EB-DD7E-1B818B7A98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29167" y="2353829"/>
            <a:ext cx="4799013" cy="239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DC13D18-A1B9-777B-5091-053262FA5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9584" y="2580915"/>
            <a:ext cx="6593249" cy="37821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5C7E2E-8A0D-7913-04C9-B52AC1C91B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147" y="4750027"/>
            <a:ext cx="4299394" cy="171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728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188E8-2860-6DC4-EDAA-82DC4C0F8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F8E51DB-7410-2DDD-539B-906E32BE11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471341" y="2418335"/>
            <a:ext cx="4751109" cy="377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45AA4C-367F-A595-320D-76A5B412C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462" y="2418335"/>
            <a:ext cx="3073138" cy="285632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54C0637-68F2-26FF-2D74-94EEB29E9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8016" y="2418335"/>
            <a:ext cx="3631790" cy="271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740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7917E-4F3F-753C-4370-8D5F325F4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CHALLENGES AND LIMITATIONS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D8E7460-2F0F-AF63-2CFF-C19C91B42D9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8625" y="2178545"/>
            <a:ext cx="6971416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Corrupted Images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  Some dataset images failed to load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dirty="0">
                <a:solidFill>
                  <a:schemeClr val="tx1"/>
                </a:solidFill>
                <a:latin typeface="Agency FB" panose="020B0503020202020204" pitchFamily="34" charset="0"/>
              </a:rPr>
              <a:t> 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Handled using a custom image loader to skip broken files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Class Imbalance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    Uneven number of samples for some grain types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     Could affect model's prediction fairness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Limited Hardware Resources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    Training done on Google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Colab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with GPU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    Required efficient batch sizes and smaller model (ResNet18)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Dataset Quality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    Custom-built dataset meant manual curation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    Varying lighting/backgrounds introduced slight noise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850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38E1-807C-38BF-1D1F-44DEEC890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09793-5773-013D-942A-566A212E4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161" y="2509230"/>
            <a:ext cx="11099891" cy="3109145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Food Grain Classification</a:t>
            </a:r>
            <a:br>
              <a:rPr lang="en-US" dirty="0">
                <a:latin typeface="Agency FB" panose="020B0503020202020204" pitchFamily="34" charset="0"/>
              </a:rPr>
            </a:br>
            <a:r>
              <a:rPr lang="en-US" dirty="0">
                <a:latin typeface="Agency FB" panose="020B0503020202020204" pitchFamily="34" charset="0"/>
              </a:rPr>
              <a:t>Automatically identify and sort different grains like rice, dal, and wheat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Seed Certification &amp; Quality Control</a:t>
            </a:r>
            <a:br>
              <a:rPr lang="en-US" dirty="0">
                <a:latin typeface="Agency FB" panose="020B0503020202020204" pitchFamily="34" charset="0"/>
              </a:rPr>
            </a:br>
            <a:r>
              <a:rPr lang="en-US" dirty="0">
                <a:latin typeface="Agency FB" panose="020B0503020202020204" pitchFamily="34" charset="0"/>
              </a:rPr>
              <a:t>Ensures correct labeling and quality validation during packaging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Inventory &amp; Storage Management</a:t>
            </a:r>
            <a:br>
              <a:rPr lang="en-US" dirty="0">
                <a:latin typeface="Agency FB" panose="020B0503020202020204" pitchFamily="34" charset="0"/>
              </a:rPr>
            </a:br>
            <a:r>
              <a:rPr lang="en-US" dirty="0">
                <a:latin typeface="Agency FB" panose="020B0503020202020204" pitchFamily="34" charset="0"/>
              </a:rPr>
              <a:t>Helps warehouses or storage units keep accurate digital records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Automation in Food Industry</a:t>
            </a:r>
            <a:br>
              <a:rPr lang="en-US" dirty="0">
                <a:latin typeface="Agency FB" panose="020B0503020202020204" pitchFamily="34" charset="0"/>
              </a:rPr>
            </a:br>
            <a:r>
              <a:rPr lang="en-US" dirty="0">
                <a:latin typeface="Agency FB" panose="020B0503020202020204" pitchFamily="34" charset="0"/>
              </a:rPr>
              <a:t>Can be integrated into machines for real-time sorting or detection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Educational &amp; Research Tool</a:t>
            </a:r>
            <a:br>
              <a:rPr lang="en-US" dirty="0">
                <a:latin typeface="Agency FB" panose="020B0503020202020204" pitchFamily="34" charset="0"/>
              </a:rPr>
            </a:br>
            <a:r>
              <a:rPr lang="en-US" dirty="0">
                <a:latin typeface="Agency FB" panose="020B0503020202020204" pitchFamily="34" charset="0"/>
              </a:rPr>
              <a:t>Serves as a dataset and model for agricultural AI research and learning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D85767-FF89-C2FD-1D9A-D83FA0AF3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5947" y="2986972"/>
            <a:ext cx="3969892" cy="192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120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4A8A6-A157-3D32-B533-EC2FA4724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A2D1B-F9BD-608C-6F88-0D0AB92F6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316" y="2037891"/>
            <a:ext cx="9584687" cy="4164945"/>
          </a:xfrm>
        </p:spPr>
        <p:txBody>
          <a:bodyPr>
            <a:normAutofit lnSpcReduction="10000"/>
          </a:bodyPr>
          <a:lstStyle/>
          <a:p>
            <a:pPr>
              <a:buNone/>
            </a:pPr>
            <a:endParaRPr lang="en-US" dirty="0">
              <a:latin typeface="Agency FB" panose="020B0503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Expand Dataset Variety</a:t>
            </a:r>
            <a:br>
              <a:rPr lang="en-US" dirty="0">
                <a:latin typeface="Agency FB" panose="020B0503020202020204" pitchFamily="34" charset="0"/>
              </a:rPr>
            </a:br>
            <a:r>
              <a:rPr lang="en-US" dirty="0">
                <a:latin typeface="Agency FB" panose="020B0503020202020204" pitchFamily="34" charset="0"/>
              </a:rPr>
              <a:t>Include more seed and grain types for broader classification capability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Improve Model Accuracy</a:t>
            </a:r>
            <a:br>
              <a:rPr lang="en-US" dirty="0">
                <a:latin typeface="Agency FB" panose="020B0503020202020204" pitchFamily="34" charset="0"/>
              </a:rPr>
            </a:br>
            <a:r>
              <a:rPr lang="en-US" dirty="0">
                <a:latin typeface="Agency FB" panose="020B0503020202020204" pitchFamily="34" charset="0"/>
              </a:rPr>
              <a:t>Fine-tune deeper architectures or use ensemble methods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Real-Time Mobile App Integration</a:t>
            </a:r>
            <a:br>
              <a:rPr lang="en-US" dirty="0">
                <a:latin typeface="Agency FB" panose="020B0503020202020204" pitchFamily="34" charset="0"/>
              </a:rPr>
            </a:br>
            <a:r>
              <a:rPr lang="en-US" dirty="0">
                <a:latin typeface="Agency FB" panose="020B0503020202020204" pitchFamily="34" charset="0"/>
              </a:rPr>
              <a:t>Deploy the model in a mobile app for on-field identification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Edge Deployment on Embedded Devices</a:t>
            </a:r>
            <a:br>
              <a:rPr lang="en-US" dirty="0">
                <a:latin typeface="Agency FB" panose="020B0503020202020204" pitchFamily="34" charset="0"/>
              </a:rPr>
            </a:br>
            <a:r>
              <a:rPr lang="en-US" dirty="0">
                <a:latin typeface="Agency FB" panose="020B0503020202020204" pitchFamily="34" charset="0"/>
              </a:rPr>
              <a:t>Run the model on devices like Raspberry Pi for portable automation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Introduce Quality Grading</a:t>
            </a:r>
            <a:br>
              <a:rPr lang="en-US" dirty="0">
                <a:latin typeface="Agency FB" panose="020B0503020202020204" pitchFamily="34" charset="0"/>
              </a:rPr>
            </a:br>
            <a:r>
              <a:rPr lang="en-US" dirty="0">
                <a:latin typeface="Agency FB" panose="020B0503020202020204" pitchFamily="34" charset="0"/>
              </a:rPr>
              <a:t>Classify not just type but also grade/quality of grains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Add Multilingual Interface</a:t>
            </a:r>
            <a:br>
              <a:rPr lang="en-US" dirty="0">
                <a:latin typeface="Agency FB" panose="020B0503020202020204" pitchFamily="34" charset="0"/>
              </a:rPr>
            </a:br>
            <a:r>
              <a:rPr lang="en-US" dirty="0">
                <a:latin typeface="Agency FB" panose="020B0503020202020204" pitchFamily="34" charset="0"/>
              </a:rPr>
              <a:t>Make the system accessible to regional farmers through local languages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7022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2A50-5B46-87DC-F5DA-502181E9C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30F3456-D8E5-F196-EDD9-8D3B1A0794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44707" y="2411223"/>
            <a:ext cx="6867257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Successfully developed a deep learning-based system for classifying multiple types of grains such as rice varieties, dals, and wheat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Demonstrated high accuracy in training, validation, and testing phases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Helps automate the process of grain identification, supporting agricultural efficiency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The system shows strong potential for real-world deployment in inventory, certification, and sorting applications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Future improvements can enhance accuracy, usability, and scalability of the solution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chemeClr val="tx1"/>
                </a:solidFill>
                <a:latin typeface="Agency FB" panose="020B0503020202020204" pitchFamily="34" charset="0"/>
              </a:rPr>
              <a:t>DATA SET </a:t>
            </a:r>
            <a:r>
              <a:rPr lang="en-US" altLang="en-US" dirty="0" err="1">
                <a:solidFill>
                  <a:schemeClr val="tx1"/>
                </a:solidFill>
                <a:latin typeface="Agency FB" panose="020B0503020202020204" pitchFamily="34" charset="0"/>
              </a:rPr>
              <a:t>LINK:https</a:t>
            </a:r>
            <a:r>
              <a:rPr lang="en-US" altLang="en-US" dirty="0">
                <a:solidFill>
                  <a:schemeClr val="tx1"/>
                </a:solidFill>
                <a:latin typeface="Agency FB" panose="020B0503020202020204" pitchFamily="34" charset="0"/>
              </a:rPr>
              <a:t>://drive.google.com/drive/folders/1v11axFHP1xx3fRLh3WJ36VBO46a2yieO?usp=sharing</a:t>
            </a:r>
          </a:p>
        </p:txBody>
      </p:sp>
    </p:spTree>
    <p:extLst>
      <p:ext uri="{BB962C8B-B14F-4D97-AF65-F5344CB8AC3E}">
        <p14:creationId xmlns:p14="http://schemas.microsoft.com/office/powerpoint/2010/main" val="2513251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7D8AA-D796-0A13-23AF-B4A954CC2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662584"/>
            <a:ext cx="8761413" cy="1629832"/>
          </a:xfrm>
        </p:spPr>
        <p:txBody>
          <a:bodyPr/>
          <a:lstStyle/>
          <a:p>
            <a:r>
              <a:rPr lang="en-US" sz="2800" b="1" dirty="0">
                <a:latin typeface="Footlight MT Light" panose="0204060206030A020304" pitchFamily="18" charset="0"/>
              </a:rPr>
              <a:t>Seed Variety Identification Using Deep Neural Network</a:t>
            </a:r>
            <a:br>
              <a:rPr lang="en-IN" sz="2800" dirty="0">
                <a:solidFill>
                  <a:schemeClr val="bg1"/>
                </a:solidFill>
                <a:latin typeface="Footlight MT Light" panose="0204060206030A020304" pitchFamily="18" charset="0"/>
              </a:rPr>
            </a:br>
            <a:endParaRPr lang="en-IN" sz="2800" dirty="0">
              <a:solidFill>
                <a:schemeClr val="bg1"/>
              </a:solidFill>
              <a:latin typeface="Footlight MT Light" panose="0204060206030A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080B8-9654-7518-EEFB-27571A7BF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541" y="2276574"/>
            <a:ext cx="8825659" cy="457802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IN" sz="3200" dirty="0"/>
              <a:t>INTRODUCTION:</a:t>
            </a:r>
          </a:p>
          <a:p>
            <a:pPr>
              <a:buNone/>
            </a:pPr>
            <a:r>
              <a:rPr lang="en-US" sz="2600" dirty="0">
                <a:latin typeface="Agency FB" panose="020B0503020202020204" pitchFamily="34" charset="0"/>
              </a:rPr>
              <a:t>Agriculture plays a critical role in the economy and food security of many nations. Ensuring the </a:t>
            </a:r>
            <a:r>
              <a:rPr lang="en-US" sz="2600" b="1" dirty="0">
                <a:latin typeface="Agency FB" panose="020B0503020202020204" pitchFamily="34" charset="0"/>
              </a:rPr>
              <a:t>quality and authenticity of seeds</a:t>
            </a:r>
            <a:r>
              <a:rPr lang="en-US" sz="2600" dirty="0">
                <a:latin typeface="Agency FB" panose="020B0503020202020204" pitchFamily="34" charset="0"/>
              </a:rPr>
              <a:t> is a fundamental requirement in crop production, affecting yield, disease resistance, and market value. Traditionally, seed identification and </a:t>
            </a:r>
            <a:r>
              <a:rPr lang="en-US" sz="3200" dirty="0">
                <a:latin typeface="Agency FB" panose="020B0503020202020204" pitchFamily="34" charset="0"/>
              </a:rPr>
              <a:t>classification</a:t>
            </a:r>
            <a:r>
              <a:rPr lang="en-US" sz="2600" dirty="0">
                <a:latin typeface="Agency FB" panose="020B0503020202020204" pitchFamily="34" charset="0"/>
              </a:rPr>
              <a:t> are performed manually, which is </a:t>
            </a:r>
            <a:r>
              <a:rPr lang="en-US" sz="2600" b="1" dirty="0">
                <a:latin typeface="Agency FB" panose="020B0503020202020204" pitchFamily="34" charset="0"/>
              </a:rPr>
              <a:t>time-consuming, error-prone, and requires expert knowledge</a:t>
            </a:r>
            <a:r>
              <a:rPr lang="en-US" sz="2600" dirty="0">
                <a:latin typeface="Agency FB" panose="020B0503020202020204" pitchFamily="34" charset="0"/>
              </a:rPr>
              <a:t>.</a:t>
            </a:r>
          </a:p>
          <a:p>
            <a:pPr>
              <a:buNone/>
            </a:pPr>
            <a:r>
              <a:rPr lang="en-US" sz="2600" dirty="0">
                <a:latin typeface="Agency FB" panose="020B0503020202020204" pitchFamily="34" charset="0"/>
              </a:rPr>
              <a:t>To address these challenges, this project introduces </a:t>
            </a:r>
            <a:r>
              <a:rPr lang="en-US" sz="2600" b="1" dirty="0">
                <a:latin typeface="Agency FB" panose="020B0503020202020204" pitchFamily="34" charset="0"/>
              </a:rPr>
              <a:t>SeedNet</a:t>
            </a:r>
            <a:r>
              <a:rPr lang="en-US" sz="2600" dirty="0">
                <a:latin typeface="Agency FB" panose="020B0503020202020204" pitchFamily="34" charset="0"/>
              </a:rPr>
              <a:t> — an automated deep learning-based classification system capable of identifying </a:t>
            </a:r>
            <a:r>
              <a:rPr lang="en-US" sz="2600" b="1" dirty="0">
                <a:latin typeface="Agency FB" panose="020B0503020202020204" pitchFamily="34" charset="0"/>
              </a:rPr>
              <a:t>multiple seed varieties</a:t>
            </a:r>
            <a:r>
              <a:rPr lang="en-US" sz="2600" dirty="0">
                <a:latin typeface="Agency FB" panose="020B0503020202020204" pitchFamily="34" charset="0"/>
              </a:rPr>
              <a:t> such as: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>
                <a:latin typeface="Agency FB" panose="020B0503020202020204" pitchFamily="34" charset="0"/>
              </a:rPr>
              <a:t>Chana Dal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 err="1">
                <a:latin typeface="Agency FB" panose="020B0503020202020204" pitchFamily="34" charset="0"/>
              </a:rPr>
              <a:t>Chinoor</a:t>
            </a:r>
            <a:r>
              <a:rPr lang="en-US" sz="2600" dirty="0">
                <a:latin typeface="Agency FB" panose="020B0503020202020204" pitchFamily="34" charset="0"/>
              </a:rPr>
              <a:t> Rice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>
                <a:latin typeface="Agency FB" panose="020B0503020202020204" pitchFamily="34" charset="0"/>
              </a:rPr>
              <a:t>HMT Juna Rice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 err="1">
                <a:latin typeface="Agency FB" panose="020B0503020202020204" pitchFamily="34" charset="0"/>
              </a:rPr>
              <a:t>Lakhodi</a:t>
            </a:r>
            <a:r>
              <a:rPr lang="en-US" sz="2600" dirty="0">
                <a:latin typeface="Agency FB" panose="020B0503020202020204" pitchFamily="34" charset="0"/>
              </a:rPr>
              <a:t> Dal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>
                <a:latin typeface="Agency FB" panose="020B0503020202020204" pitchFamily="34" charset="0"/>
              </a:rPr>
              <a:t>Toor Dal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>
                <a:latin typeface="Agency FB" panose="020B0503020202020204" pitchFamily="34" charset="0"/>
              </a:rPr>
              <a:t>Wheat</a:t>
            </a:r>
          </a:p>
          <a:p>
            <a:r>
              <a:rPr lang="en-US" sz="2600" dirty="0">
                <a:latin typeface="Agency FB" panose="020B0503020202020204" pitchFamily="34" charset="0"/>
              </a:rPr>
              <a:t>By leveraging </a:t>
            </a:r>
            <a:r>
              <a:rPr lang="en-US" sz="2600" b="1" dirty="0">
                <a:latin typeface="Agency FB" panose="020B0503020202020204" pitchFamily="34" charset="0"/>
              </a:rPr>
              <a:t>convolutional neural networks (CNNs)</a:t>
            </a:r>
            <a:r>
              <a:rPr lang="en-US" sz="2600" dirty="0">
                <a:latin typeface="Agency FB" panose="020B0503020202020204" pitchFamily="34" charset="0"/>
              </a:rPr>
              <a:t> and a </a:t>
            </a:r>
            <a:r>
              <a:rPr lang="en-US" sz="2600" b="1" dirty="0">
                <a:latin typeface="Agency FB" panose="020B0503020202020204" pitchFamily="34" charset="0"/>
              </a:rPr>
              <a:t>custom image dataset</a:t>
            </a:r>
            <a:r>
              <a:rPr lang="en-US" sz="2600" dirty="0">
                <a:latin typeface="Agency FB" panose="020B0503020202020204" pitchFamily="34" charset="0"/>
              </a:rPr>
              <a:t>, this project aims to streamline the classification process, enabling </a:t>
            </a:r>
            <a:r>
              <a:rPr lang="en-US" sz="2600" b="1" dirty="0">
                <a:latin typeface="Agency FB" panose="020B0503020202020204" pitchFamily="34" charset="0"/>
              </a:rPr>
              <a:t>faster, more accurate, and scalable identification</a:t>
            </a:r>
            <a:r>
              <a:rPr lang="en-US" sz="2600" dirty="0">
                <a:latin typeface="Agency FB" panose="020B0503020202020204" pitchFamily="34" charset="0"/>
              </a:rPr>
              <a:t> of seeds for use in </a:t>
            </a:r>
            <a:r>
              <a:rPr lang="en-US" sz="2600" b="1" dirty="0">
                <a:latin typeface="Agency FB" panose="020B0503020202020204" pitchFamily="34" charset="0"/>
              </a:rPr>
              <a:t>agricultural quality control, seed certification, and inventory management</a:t>
            </a:r>
            <a:r>
              <a:rPr lang="en-US" sz="2600" dirty="0">
                <a:latin typeface="Agency FB" panose="020B0503020202020204" pitchFamily="34" charset="0"/>
              </a:rPr>
              <a:t>.</a:t>
            </a:r>
          </a:p>
          <a:p>
            <a:pPr marL="0" indent="0">
              <a:buNone/>
            </a:pPr>
            <a:endParaRPr lang="en-IN" dirty="0">
              <a:latin typeface="Agency FB" panose="020B05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344C07-3614-D16E-F9C0-9F528CBC3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4200" y="3017851"/>
            <a:ext cx="2751680" cy="3316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685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AE6D-6E9D-EBEF-C9F8-5916E7B39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THIS PROJECT?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365E6C8-612A-6F4B-8298-B344E6F9B8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97497" y="2031038"/>
            <a:ext cx="11397006" cy="4826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b="1" dirty="0"/>
              <a:t> </a:t>
            </a:r>
            <a:r>
              <a:rPr lang="en-US" b="1" dirty="0">
                <a:latin typeface="Agency FB" panose="020B0503020202020204" pitchFamily="34" charset="0"/>
              </a:rPr>
              <a:t>Need for Automation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gency FB" panose="020B0503020202020204" pitchFamily="34" charset="0"/>
              </a:rPr>
              <a:t>Manual grain/seed identification is slow, error-prone, and requires expertise</a:t>
            </a:r>
            <a:r>
              <a:rPr lang="en-US" dirty="0"/>
              <a:t>.</a:t>
            </a:r>
            <a:endParaRPr lang="en-IN" b="1" dirty="0">
              <a:latin typeface="Agency FB" panose="020B0503020202020204" pitchFamily="34" charset="0"/>
            </a:endParaRPr>
          </a:p>
          <a:p>
            <a:pPr>
              <a:buNone/>
            </a:pPr>
            <a:r>
              <a:rPr lang="en-IN" b="1" dirty="0">
                <a:latin typeface="Agency FB" panose="020B0503020202020204" pitchFamily="34" charset="0"/>
              </a:rPr>
              <a:t>Our Aim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Use deep learning (ResNet18) to classify: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Agency FB" panose="020B0503020202020204" pitchFamily="34" charset="0"/>
              </a:rPr>
              <a:t>Chana Dal</a:t>
            </a:r>
            <a:r>
              <a:rPr lang="en-IN" sz="1800" dirty="0">
                <a:latin typeface="Agency FB" panose="020B0503020202020204" pitchFamily="34" charset="0"/>
              </a:rPr>
              <a:t>, </a:t>
            </a:r>
            <a:r>
              <a:rPr lang="en-IN" sz="1800" b="1" dirty="0">
                <a:latin typeface="Agency FB" panose="020B0503020202020204" pitchFamily="34" charset="0"/>
              </a:rPr>
              <a:t>Toor Dal</a:t>
            </a:r>
            <a:r>
              <a:rPr lang="en-IN" sz="1800" dirty="0">
                <a:latin typeface="Agency FB" panose="020B0503020202020204" pitchFamily="34" charset="0"/>
              </a:rPr>
              <a:t>, </a:t>
            </a:r>
            <a:r>
              <a:rPr lang="en-IN" sz="1800" b="1" dirty="0" err="1">
                <a:latin typeface="Agency FB" panose="020B0503020202020204" pitchFamily="34" charset="0"/>
              </a:rPr>
              <a:t>Lakhodi</a:t>
            </a:r>
            <a:r>
              <a:rPr lang="en-IN" sz="1800" b="1" dirty="0">
                <a:latin typeface="Agency FB" panose="020B0503020202020204" pitchFamily="34" charset="0"/>
              </a:rPr>
              <a:t> Dal</a:t>
            </a:r>
            <a:endParaRPr lang="en-IN" sz="1800" dirty="0">
              <a:latin typeface="Agency FB" panose="020B0503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800" b="1" dirty="0" err="1">
                <a:latin typeface="Agency FB" panose="020B0503020202020204" pitchFamily="34" charset="0"/>
              </a:rPr>
              <a:t>Chinoor</a:t>
            </a:r>
            <a:r>
              <a:rPr lang="en-IN" sz="1800" b="1" dirty="0">
                <a:latin typeface="Agency FB" panose="020B0503020202020204" pitchFamily="34" charset="0"/>
              </a:rPr>
              <a:t> Rice</a:t>
            </a:r>
            <a:r>
              <a:rPr lang="en-IN" sz="1800" dirty="0">
                <a:latin typeface="Agency FB" panose="020B0503020202020204" pitchFamily="34" charset="0"/>
              </a:rPr>
              <a:t>, </a:t>
            </a:r>
            <a:r>
              <a:rPr lang="en-IN" sz="1800" b="1" dirty="0">
                <a:latin typeface="Agency FB" panose="020B0503020202020204" pitchFamily="34" charset="0"/>
              </a:rPr>
              <a:t>HMT Juna Rice</a:t>
            </a:r>
            <a:r>
              <a:rPr lang="en-IN" sz="1800" dirty="0">
                <a:latin typeface="Agency FB" panose="020B0503020202020204" pitchFamily="34" charset="0"/>
              </a:rPr>
              <a:t>, </a:t>
            </a:r>
            <a:r>
              <a:rPr lang="en-IN" sz="1800" b="1" dirty="0">
                <a:latin typeface="Agency FB" panose="020B0503020202020204" pitchFamily="34" charset="0"/>
              </a:rPr>
              <a:t>Wheat</a:t>
            </a:r>
            <a:endParaRPr lang="en-IN" sz="1800" dirty="0">
              <a:latin typeface="Agency FB" panose="020B0503020202020204" pitchFamily="34" charset="0"/>
            </a:endParaRPr>
          </a:p>
          <a:p>
            <a:pPr>
              <a:buNone/>
            </a:pPr>
            <a:r>
              <a:rPr lang="en-IN" b="1" dirty="0">
                <a:latin typeface="Agency FB" panose="020B0503020202020204" pitchFamily="34" charset="0"/>
              </a:rPr>
              <a:t> Custom Dataset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Self-created dataset ensures real-world relevance and better model performance.</a:t>
            </a:r>
          </a:p>
          <a:p>
            <a:pPr>
              <a:buNone/>
            </a:pPr>
            <a:r>
              <a:rPr lang="en-IN" b="1" dirty="0">
                <a:latin typeface="Agency FB" panose="020B0503020202020204" pitchFamily="34" charset="0"/>
              </a:rPr>
              <a:t> Scalable Solution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Easily extendable to other grains or </a:t>
            </a:r>
            <a:r>
              <a:rPr lang="en-IN" dirty="0" err="1">
                <a:latin typeface="Agency FB" panose="020B0503020202020204" pitchFamily="34" charset="0"/>
              </a:rPr>
              <a:t>agri</a:t>
            </a:r>
            <a:r>
              <a:rPr lang="en-IN" dirty="0">
                <a:latin typeface="Agency FB" panose="020B0503020202020204" pitchFamily="34" charset="0"/>
              </a:rPr>
              <a:t>-products for smart farming and quality control.</a:t>
            </a:r>
          </a:p>
          <a:p>
            <a:pPr>
              <a:buNone/>
            </a:pPr>
            <a:r>
              <a:rPr lang="en-IN" b="1" dirty="0">
                <a:latin typeface="Agency FB" panose="020B0503020202020204" pitchFamily="34" charset="0"/>
              </a:rPr>
              <a:t> Learning Outcome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Hands-on with CNNs, </a:t>
            </a:r>
            <a:r>
              <a:rPr lang="en-IN" dirty="0" err="1">
                <a:latin typeface="Agency FB" panose="020B0503020202020204" pitchFamily="34" charset="0"/>
              </a:rPr>
              <a:t>PyTorch</a:t>
            </a:r>
            <a:r>
              <a:rPr lang="en-IN" dirty="0">
                <a:latin typeface="Agency FB" panose="020B0503020202020204" pitchFamily="34" charset="0"/>
              </a:rPr>
              <a:t>, and model deployment for practical agricultural-tech.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1BCEA4-8CF7-939A-15BB-51692E610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4345" y="2246047"/>
            <a:ext cx="1768828" cy="14656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389D8D-72A9-8FEA-5CC6-17186E32C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3173" y="2246047"/>
            <a:ext cx="1768827" cy="14656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D1FF6F-6F80-FB7A-E326-F606CE4F74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3173" y="3695938"/>
            <a:ext cx="1768827" cy="14260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913E093-5CBF-24EB-CA32-B1401937E5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54345" y="3711696"/>
            <a:ext cx="1768828" cy="14102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E73C41A-AB52-A4CC-2885-FE2C1AD6F5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5517" y="3684815"/>
            <a:ext cx="1768829" cy="143714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D003FD1-3615-D880-448B-C81722ADC5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5517" y="2246047"/>
            <a:ext cx="1768828" cy="146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151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5011C-C55D-B0D3-B9AA-FDBB0F2CC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DID WE DO THIS PROJECT?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0BE10-F8D3-708F-B629-83B76BE4B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413" y="2149617"/>
            <a:ext cx="12032445" cy="603315"/>
          </a:xfrm>
        </p:spPr>
        <p:txBody>
          <a:bodyPr>
            <a:normAutofit fontScale="2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IN" dirty="0">
              <a:latin typeface="Agency FB" panose="020B0503020202020204" pitchFamily="34" charset="0"/>
            </a:endParaRPr>
          </a:p>
          <a:p>
            <a:pPr>
              <a:buNone/>
            </a:pPr>
            <a:r>
              <a:rPr lang="en-US" sz="7200" b="1" dirty="0">
                <a:latin typeface="Agency FB" panose="020B0503020202020204" pitchFamily="34" charset="0"/>
              </a:rPr>
              <a:t>1. Dataset Creation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200" dirty="0">
                <a:latin typeface="Agency FB" panose="020B0503020202020204" pitchFamily="34" charset="0"/>
              </a:rPr>
              <a:t>Collected images of </a:t>
            </a:r>
            <a:r>
              <a:rPr lang="en-US" sz="7200" b="1" dirty="0">
                <a:latin typeface="Agency FB" panose="020B0503020202020204" pitchFamily="34" charset="0"/>
              </a:rPr>
              <a:t>Chana Dal</a:t>
            </a:r>
            <a:r>
              <a:rPr lang="en-US" sz="7200" dirty="0">
                <a:latin typeface="Agency FB" panose="020B0503020202020204" pitchFamily="34" charset="0"/>
              </a:rPr>
              <a:t>, </a:t>
            </a:r>
            <a:r>
              <a:rPr lang="en-US" sz="7200" b="1" dirty="0">
                <a:latin typeface="Agency FB" panose="020B0503020202020204" pitchFamily="34" charset="0"/>
              </a:rPr>
              <a:t>Toor Dal</a:t>
            </a:r>
            <a:r>
              <a:rPr lang="en-US" sz="7200" dirty="0">
                <a:latin typeface="Agency FB" panose="020B0503020202020204" pitchFamily="34" charset="0"/>
              </a:rPr>
              <a:t>, </a:t>
            </a:r>
            <a:r>
              <a:rPr lang="en-US" sz="7200" b="1" dirty="0" err="1">
                <a:latin typeface="Agency FB" panose="020B0503020202020204" pitchFamily="34" charset="0"/>
              </a:rPr>
              <a:t>Lakhodi</a:t>
            </a:r>
            <a:r>
              <a:rPr lang="en-US" sz="7200" b="1" dirty="0">
                <a:latin typeface="Agency FB" panose="020B0503020202020204" pitchFamily="34" charset="0"/>
              </a:rPr>
              <a:t> Dal</a:t>
            </a:r>
            <a:r>
              <a:rPr lang="en-US" sz="7200" dirty="0">
                <a:latin typeface="Agency FB" panose="020B0503020202020204" pitchFamily="34" charset="0"/>
              </a:rPr>
              <a:t>, </a:t>
            </a:r>
            <a:r>
              <a:rPr lang="en-US" sz="7200" b="1" dirty="0" err="1">
                <a:latin typeface="Agency FB" panose="020B0503020202020204" pitchFamily="34" charset="0"/>
              </a:rPr>
              <a:t>Chinoor</a:t>
            </a:r>
            <a:r>
              <a:rPr lang="en-US" sz="7200" b="1" dirty="0">
                <a:latin typeface="Agency FB" panose="020B0503020202020204" pitchFamily="34" charset="0"/>
              </a:rPr>
              <a:t> Rice</a:t>
            </a:r>
            <a:r>
              <a:rPr lang="en-US" sz="7200" dirty="0">
                <a:latin typeface="Agency FB" panose="020B0503020202020204" pitchFamily="34" charset="0"/>
              </a:rPr>
              <a:t>, </a:t>
            </a:r>
            <a:r>
              <a:rPr lang="en-US" sz="7200" b="1" dirty="0">
                <a:latin typeface="Agency FB" panose="020B0503020202020204" pitchFamily="34" charset="0"/>
              </a:rPr>
              <a:t>HMT Juna Rice</a:t>
            </a:r>
            <a:r>
              <a:rPr lang="en-US" sz="7200" dirty="0">
                <a:latin typeface="Agency FB" panose="020B0503020202020204" pitchFamily="34" charset="0"/>
              </a:rPr>
              <a:t>, and </a:t>
            </a:r>
            <a:r>
              <a:rPr lang="en-US" sz="7200" b="1" dirty="0">
                <a:latin typeface="Agency FB" panose="020B0503020202020204" pitchFamily="34" charset="0"/>
              </a:rPr>
              <a:t>Wheat</a:t>
            </a:r>
            <a:r>
              <a:rPr lang="en-US" sz="7200" dirty="0">
                <a:latin typeface="Agency FB" panose="020B0503020202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200" dirty="0">
                <a:latin typeface="Agency FB" panose="020B0503020202020204" pitchFamily="34" charset="0"/>
              </a:rPr>
              <a:t>Ensured a </a:t>
            </a:r>
            <a:r>
              <a:rPr lang="en-US" sz="7200" b="1" dirty="0">
                <a:latin typeface="Agency FB" panose="020B0503020202020204" pitchFamily="34" charset="0"/>
              </a:rPr>
              <a:t>diverse set</a:t>
            </a:r>
            <a:r>
              <a:rPr lang="en-US" sz="7200" dirty="0">
                <a:latin typeface="Agency FB" panose="020B0503020202020204" pitchFamily="34" charset="0"/>
              </a:rPr>
              <a:t> of images under various lighting conditions, angles, and seed types for better model generalization.</a:t>
            </a:r>
          </a:p>
          <a:p>
            <a:pPr>
              <a:buNone/>
            </a:pPr>
            <a:r>
              <a:rPr lang="en-IN" sz="7200" b="1" dirty="0">
                <a:latin typeface="Agency FB" panose="020B0503020202020204" pitchFamily="34" charset="0"/>
              </a:rPr>
              <a:t>2. Data Preprocessing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7200" dirty="0">
                <a:latin typeface="Agency FB" panose="020B0503020202020204" pitchFamily="34" charset="0"/>
              </a:rPr>
              <a:t>Applied </a:t>
            </a:r>
            <a:r>
              <a:rPr lang="en-IN" sz="7200" b="1" dirty="0">
                <a:latin typeface="Agency FB" panose="020B0503020202020204" pitchFamily="34" charset="0"/>
              </a:rPr>
              <a:t>image transformations</a:t>
            </a:r>
            <a:r>
              <a:rPr lang="en-IN" sz="7200" dirty="0">
                <a:latin typeface="Agency FB" panose="020B050302020202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7200" dirty="0">
                <a:latin typeface="Agency FB" panose="020B0503020202020204" pitchFamily="34" charset="0"/>
              </a:rPr>
              <a:t>Resize to 224x224 pixels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7200" dirty="0">
                <a:latin typeface="Agency FB" panose="020B0503020202020204" pitchFamily="34" charset="0"/>
              </a:rPr>
              <a:t>Random horizontal flip, rotation (for data augmentation)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7200" dirty="0">
                <a:latin typeface="Agency FB" panose="020B0503020202020204" pitchFamily="34" charset="0"/>
              </a:rPr>
              <a:t>Split dataset into </a:t>
            </a:r>
            <a:r>
              <a:rPr lang="en-IN" sz="7200" b="1" dirty="0">
                <a:latin typeface="Agency FB" panose="020B0503020202020204" pitchFamily="34" charset="0"/>
              </a:rPr>
              <a:t>train, validation</a:t>
            </a:r>
            <a:r>
              <a:rPr lang="en-IN" sz="7200" dirty="0">
                <a:latin typeface="Agency FB" panose="020B0503020202020204" pitchFamily="34" charset="0"/>
              </a:rPr>
              <a:t>, and </a:t>
            </a:r>
            <a:r>
              <a:rPr lang="en-IN" sz="7200" b="1" dirty="0">
                <a:latin typeface="Agency FB" panose="020B0503020202020204" pitchFamily="34" charset="0"/>
              </a:rPr>
              <a:t>test sets</a:t>
            </a:r>
            <a:r>
              <a:rPr lang="en-IN" sz="7200" dirty="0">
                <a:latin typeface="Agency FB" panose="020B0503020202020204" pitchFamily="34" charset="0"/>
              </a:rPr>
              <a:t> (60% training, 20% validation, 20% testing).</a:t>
            </a:r>
          </a:p>
          <a:p>
            <a:pPr>
              <a:buNone/>
            </a:pPr>
            <a:r>
              <a:rPr lang="en-US" sz="7200" b="1" dirty="0">
                <a:latin typeface="Agency FB" panose="020B0503020202020204" pitchFamily="34" charset="0"/>
              </a:rPr>
              <a:t>3. Model Selection &amp; Training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200" dirty="0">
                <a:latin typeface="Agency FB" panose="020B0503020202020204" pitchFamily="34" charset="0"/>
              </a:rPr>
              <a:t>Used </a:t>
            </a:r>
            <a:r>
              <a:rPr lang="en-US" sz="7200" b="1" dirty="0">
                <a:latin typeface="Agency FB" panose="020B0503020202020204" pitchFamily="34" charset="0"/>
              </a:rPr>
              <a:t>ResNet18</a:t>
            </a:r>
            <a:r>
              <a:rPr lang="en-US" sz="7200" dirty="0">
                <a:latin typeface="Agency FB" panose="020B0503020202020204" pitchFamily="34" charset="0"/>
              </a:rPr>
              <a:t> pre-trained on ImageNet for transfer learning.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200" dirty="0">
                <a:latin typeface="Agency FB" panose="020B0503020202020204" pitchFamily="34" charset="0"/>
              </a:rPr>
              <a:t>Modified the final layer to match our dataset’s </a:t>
            </a:r>
            <a:r>
              <a:rPr lang="en-US" sz="7200" b="1" dirty="0">
                <a:latin typeface="Agency FB" panose="020B0503020202020204" pitchFamily="34" charset="0"/>
              </a:rPr>
              <a:t>six seed types</a:t>
            </a:r>
            <a:r>
              <a:rPr lang="en-US" sz="7200" dirty="0">
                <a:latin typeface="Agency FB" panose="020B0503020202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200" dirty="0">
                <a:latin typeface="Agency FB" panose="020B0503020202020204" pitchFamily="34" charset="0"/>
              </a:rPr>
              <a:t>Trained the model using </a:t>
            </a:r>
            <a:r>
              <a:rPr lang="en-US" sz="7200" b="1" dirty="0">
                <a:latin typeface="Agency FB" panose="020B0503020202020204" pitchFamily="34" charset="0"/>
              </a:rPr>
              <a:t>Cross-Entropy Loss</a:t>
            </a:r>
            <a:r>
              <a:rPr lang="en-US" sz="7200" dirty="0">
                <a:latin typeface="Agency FB" panose="020B0503020202020204" pitchFamily="34" charset="0"/>
              </a:rPr>
              <a:t> and </a:t>
            </a:r>
            <a:r>
              <a:rPr lang="en-US" sz="7200" b="1" dirty="0">
                <a:latin typeface="Agency FB" panose="020B0503020202020204" pitchFamily="34" charset="0"/>
              </a:rPr>
              <a:t>Adam optimizer</a:t>
            </a:r>
            <a:r>
              <a:rPr lang="en-US" sz="7200" dirty="0">
                <a:latin typeface="Agency FB" panose="020B0503020202020204" pitchFamily="34" charset="0"/>
              </a:rPr>
              <a:t>.</a:t>
            </a:r>
          </a:p>
          <a:p>
            <a:pPr>
              <a:buNone/>
            </a:pPr>
            <a:endParaRPr lang="en-IN" dirty="0">
              <a:latin typeface="Agency FB" panose="020B0503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latin typeface="Agency FB" panose="020B0503020202020204" pitchFamily="34" charset="0"/>
            </a:endParaRP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j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1964CDB-4B37-6DBD-C6F7-3177CA3346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371" y="4285305"/>
            <a:ext cx="1128347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Agency FB" panose="020B0503020202020204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1F1C132-56B1-17B7-64C8-9F50F1A35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0080" y="3881121"/>
            <a:ext cx="3495041" cy="240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605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606C6705-400E-5F6A-B403-77A4F37D14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6658" y="8300419"/>
            <a:ext cx="107946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5C8574-5D67-9E5F-24D7-CDB5FB3C16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658" y="2518377"/>
            <a:ext cx="967190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4. Model Evaluation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Evaluated performance on validation data after each epoch.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Achieved accuracy metrics to assess model’s effectiveness.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6C10C38-5949-51F2-00A5-09E58F252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658" y="3616656"/>
            <a:ext cx="651652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5.Testing &amp; Prediction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Tested the final model on unseen images.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Integrated a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real-time prediction function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for seed classification using new images.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39EE57C0-CF93-6B03-FB47-1783B7A09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658" y="4466551"/>
            <a:ext cx="4661854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gency FB" panose="020B0503020202020204" pitchFamily="34" charset="0"/>
              </a:rPr>
              <a:t>6.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Visualization &amp; Results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Plotted training losses and validation accuracy over epochs.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Achieved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high test accuracy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for seed classification.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5" name="Picture 7" descr="RiceSeedNet: Rice seed variety identification using deep neural network -  ScienceDirect">
            <a:extLst>
              <a:ext uri="{FF2B5EF4-FFF2-40B4-BE49-F238E27FC236}">
                <a16:creationId xmlns:a16="http://schemas.microsoft.com/office/drawing/2014/main" id="{57213AF6-E6F3-CF76-2643-2212727EB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7810" y="2463355"/>
            <a:ext cx="4998693" cy="400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915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AEB2C-36C2-E2B1-D718-0BA452DC5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TRAINING PROCESS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DC6F5D3-CE46-E859-EFAD-C6EAF1583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C5D2DAE-8CDC-5B6C-8B35-D166CE9FCB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1658" y="2347926"/>
            <a:ext cx="9389806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Model Selection (Transfer Learning)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Chose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ResNet18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architecture,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convolutional neural network (CNN)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pre-trained on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ImageNet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(over 1 million images).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Transfer learning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enables leveraging learned features (edges, textures, patterns) for seed classification, reducing the need for a large dataset.</a:t>
            </a:r>
            <a:endParaRPr lang="en-US" altLang="en-US" dirty="0">
              <a:latin typeface="Agency FB" panose="020B0503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>
              <a:buNone/>
            </a:pPr>
            <a:r>
              <a:rPr lang="en-US" b="1" dirty="0">
                <a:latin typeface="Agency FB" panose="020B0503020202020204" pitchFamily="34" charset="0"/>
              </a:rPr>
              <a:t>2.Modifying the Final Layer</a:t>
            </a:r>
            <a:endParaRPr lang="en-US" dirty="0">
              <a:latin typeface="Agency FB" panose="020B0503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gency FB" panose="020B0503020202020204" pitchFamily="34" charset="0"/>
              </a:rPr>
              <a:t>ResNet18 typically classifies 1,000 classes, so we replaced the </a:t>
            </a:r>
            <a:r>
              <a:rPr lang="en-US" b="1" dirty="0">
                <a:latin typeface="Agency FB" panose="020B0503020202020204" pitchFamily="34" charset="0"/>
              </a:rPr>
              <a:t>final fully connected layer (fc)</a:t>
            </a:r>
            <a:r>
              <a:rPr lang="en-US" dirty="0">
                <a:latin typeface="Agency FB" panose="020B0503020202020204" pitchFamily="34" charset="0"/>
              </a:rPr>
              <a:t> with a custom layer: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Input features</a:t>
            </a:r>
            <a:r>
              <a:rPr lang="en-US" dirty="0">
                <a:latin typeface="Agency FB" panose="020B0503020202020204" pitchFamily="34" charset="0"/>
              </a:rPr>
              <a:t>: 512 (size of the output from ResNet18’s penultimate layer)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gency FB" panose="020B0503020202020204" pitchFamily="34" charset="0"/>
              </a:rPr>
              <a:t>Output features</a:t>
            </a:r>
            <a:r>
              <a:rPr lang="en-US" dirty="0">
                <a:latin typeface="Agency FB" panose="020B0503020202020204" pitchFamily="34" charset="0"/>
              </a:rPr>
              <a:t>: 6 (representing our seed categories: Chana Dal, Toor Dal, </a:t>
            </a:r>
            <a:r>
              <a:rPr lang="en-US" dirty="0" err="1">
                <a:latin typeface="Agency FB" panose="020B0503020202020204" pitchFamily="34" charset="0"/>
              </a:rPr>
              <a:t>Lakhodi</a:t>
            </a:r>
            <a:r>
              <a:rPr lang="en-US" dirty="0">
                <a:latin typeface="Agency FB" panose="020B0503020202020204" pitchFamily="34" charset="0"/>
              </a:rPr>
              <a:t> Dal, </a:t>
            </a:r>
            <a:r>
              <a:rPr lang="en-US" dirty="0" err="1">
                <a:latin typeface="Agency FB" panose="020B0503020202020204" pitchFamily="34" charset="0"/>
              </a:rPr>
              <a:t>Chinoor</a:t>
            </a:r>
            <a:r>
              <a:rPr lang="en-US" dirty="0">
                <a:latin typeface="Agency FB" panose="020B0503020202020204" pitchFamily="34" charset="0"/>
              </a:rPr>
              <a:t> Rice, HMT Juna Rice, and Wheat).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34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9BC4AFD-60F4-5DD6-517F-39140AD9C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826" y="2070886"/>
            <a:ext cx="8824913" cy="4560871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1900" b="1" dirty="0">
                <a:latin typeface="Agency FB" panose="020B0503020202020204" pitchFamily="34" charset="0"/>
              </a:rPr>
              <a:t>3.Loss Function</a:t>
            </a:r>
            <a:endParaRPr lang="en-US" sz="1900" dirty="0">
              <a:latin typeface="Agency FB" panose="020B0503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 dirty="0">
                <a:latin typeface="Agency FB" panose="020B0503020202020204" pitchFamily="34" charset="0"/>
              </a:rPr>
              <a:t>Cross-Entropy Loss</a:t>
            </a:r>
            <a:r>
              <a:rPr lang="en-US" sz="1900" dirty="0">
                <a:latin typeface="Agency FB" panose="020B0503020202020204" pitchFamily="34" charset="0"/>
              </a:rPr>
              <a:t> was used, which is suitable for classification tasks where multiple classes exist.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>
                <a:latin typeface="Agency FB" panose="020B0503020202020204" pitchFamily="34" charset="0"/>
              </a:rPr>
              <a:t>It computes the </a:t>
            </a:r>
            <a:r>
              <a:rPr lang="en-US" sz="1900" b="1" dirty="0" err="1">
                <a:latin typeface="Agency FB" panose="020B0503020202020204" pitchFamily="34" charset="0"/>
              </a:rPr>
              <a:t>softmax</a:t>
            </a:r>
            <a:r>
              <a:rPr lang="en-US" sz="1900" b="1" dirty="0">
                <a:latin typeface="Agency FB" panose="020B0503020202020204" pitchFamily="34" charset="0"/>
              </a:rPr>
              <a:t> function</a:t>
            </a:r>
            <a:r>
              <a:rPr lang="en-US" sz="1900" dirty="0">
                <a:latin typeface="Agency FB" panose="020B0503020202020204" pitchFamily="34" charset="0"/>
              </a:rPr>
              <a:t> on the model’s outputs and compares the predicted probability distribution with the actual label: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b="1" dirty="0">
                <a:latin typeface="Agency FB" panose="020B0503020202020204" pitchFamily="34" charset="0"/>
              </a:rPr>
              <a:t>Formula</a:t>
            </a:r>
            <a:r>
              <a:rPr lang="en-US" sz="1900" dirty="0">
                <a:latin typeface="Agency FB" panose="020B050302020202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900" dirty="0">
              <a:latin typeface="Agency FB" panose="020B0503020202020204" pitchFamily="34" charset="0"/>
            </a:endParaRPr>
          </a:p>
          <a:p>
            <a:pPr marL="457200" lvl="1" indent="0">
              <a:buNone/>
            </a:pPr>
            <a:r>
              <a:rPr lang="en-US" sz="1900" dirty="0">
                <a:latin typeface="Agency FB" panose="020B0503020202020204" pitchFamily="34" charset="0"/>
              </a:rPr>
              <a:t>where C is the number of classes, </a:t>
            </a:r>
            <a:r>
              <a:rPr lang="en-US" sz="1900" dirty="0" err="1">
                <a:latin typeface="Agency FB" panose="020B0503020202020204" pitchFamily="34" charset="0"/>
              </a:rPr>
              <a:t>yi</a:t>
            </a:r>
            <a:r>
              <a:rPr lang="en-US" sz="1900" dirty="0">
                <a:latin typeface="Agency FB" panose="020B0503020202020204" pitchFamily="34" charset="0"/>
              </a:rPr>
              <a:t> is the true label, and pi​ is the predicted probability for class iii.</a:t>
            </a:r>
          </a:p>
          <a:p>
            <a:pPr>
              <a:buNone/>
            </a:pPr>
            <a:r>
              <a:rPr lang="en-US" sz="1900" b="1" dirty="0">
                <a:latin typeface="Agency FB" panose="020B0503020202020204" pitchFamily="34" charset="0"/>
              </a:rPr>
              <a:t>4.Optimizer: Adam</a:t>
            </a:r>
            <a:endParaRPr lang="en-US" sz="1900" dirty="0">
              <a:latin typeface="Agency FB" panose="020B0503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 dirty="0">
                <a:latin typeface="Agency FB" panose="020B0503020202020204" pitchFamily="34" charset="0"/>
              </a:rPr>
              <a:t>Adam (Adaptive Moment Estimation)</a:t>
            </a:r>
            <a:r>
              <a:rPr lang="en-US" sz="1900" dirty="0">
                <a:latin typeface="Agency FB" panose="020B0503020202020204" pitchFamily="34" charset="0"/>
              </a:rPr>
              <a:t> optimizer was chosen for its efficiency in training deep networks: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b="1" dirty="0">
                <a:latin typeface="Agency FB" panose="020B0503020202020204" pitchFamily="34" charset="0"/>
              </a:rPr>
              <a:t>Adaptive Learning Rate</a:t>
            </a:r>
            <a:r>
              <a:rPr lang="en-US" sz="1900" dirty="0">
                <a:latin typeface="Agency FB" panose="020B0503020202020204" pitchFamily="34" charset="0"/>
              </a:rPr>
              <a:t>: It adjusts the learning rate for each parameter based on gradients.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b="1" dirty="0">
                <a:latin typeface="Agency FB" panose="020B0503020202020204" pitchFamily="34" charset="0"/>
              </a:rPr>
              <a:t>Beta Parameters</a:t>
            </a:r>
            <a:r>
              <a:rPr lang="en-US" sz="1900" dirty="0">
                <a:latin typeface="Agency FB" panose="020B0503020202020204" pitchFamily="34" charset="0"/>
              </a:rPr>
              <a:t>: β1=0.9 and β2=0.999, these values help smooth out the gradient updates.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 dirty="0">
                <a:latin typeface="Agency FB" panose="020B0503020202020204" pitchFamily="34" charset="0"/>
              </a:rPr>
              <a:t>Learning rate</a:t>
            </a:r>
            <a:r>
              <a:rPr lang="en-US" sz="1900" dirty="0">
                <a:latin typeface="Agency FB" panose="020B0503020202020204" pitchFamily="34" charset="0"/>
              </a:rPr>
              <a:t>: 0.001 was selected to prevent overshooting during fine-tuning and ensure stable convergence.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>
              <a:latin typeface="Agency FB" panose="020B0503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BD1FEC-8926-4FB9-EA24-097C91FC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956" y="3235090"/>
            <a:ext cx="2715958" cy="8372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3CB61C-AC0C-E974-83AB-D070D8DEE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339" y="4235981"/>
            <a:ext cx="3174661" cy="2541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61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9821D7C-16EC-DEBC-19EA-6FD40CC0F9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9764" y="2431304"/>
            <a:ext cx="11602236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5.Training Setup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Batch Size = 32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Each batch processes 32 images, improving the model’s ability to generalize.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Epochs = 10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The model is trained for 10 complete iterations over the dataset.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Utilized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GPU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for faster matrix computations, reducing training time from days to hours.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6.Training Loop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Forward Pass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Input images are passed through the ResNet18 model to produce output logits (raw class scores).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Softmax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Activation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The logits are transformed into probabilities using the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Softmax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function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Loss Calculation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The predicted probabilities are compared with the true labels using Cross-Entropy Loss.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Backpropagation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Gradients are calculated and propagated backward from the output to the input layer to update weights using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chain rule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of differentiation.</a:t>
            </a:r>
            <a:endParaRPr lang="en-US" altLang="en-US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Gradient Descent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Adjusts the weights to minimize the loss.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9" name="Picture 3" descr="What do we mean by Epoch, Batch, Iterations in a Neural Network?">
            <a:extLst>
              <a:ext uri="{FF2B5EF4-FFF2-40B4-BE49-F238E27FC236}">
                <a16:creationId xmlns:a16="http://schemas.microsoft.com/office/drawing/2014/main" id="{C94A40D0-47BB-A98C-E925-B4C2D4541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181" y="5081048"/>
            <a:ext cx="6862714" cy="177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286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F0E303-BFD7-27D2-601A-60956AC73EC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71488" y="2297532"/>
            <a:ext cx="10688125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7.Validation and Monitoring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 Validation Phase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After each epoch, the model’s performance is evaluated on the validation set, ensuring it’s not overfitting.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 Accuracy Metrics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b="1" dirty="0">
              <a:solidFill>
                <a:schemeClr val="tx1"/>
              </a:solidFill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 Monitoring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Training Loss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Tracks the model’s performance during training.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Validation Accuracy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: Monitors model generalization and detects overfitting (if training accuracy increases, but validation accuracy stagnates or decreases).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8.Early Stopping Consideration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gency FB" panose="020B0503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gency FB" panose="020B0503020202020204" pitchFamily="34" charset="0"/>
              </a:rPr>
              <a:t>          Though not implemented here, an early stopping mechanism can be used to stop training when the validation accuracy stops improving, preventing overfitting and saving time.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7F90DC-431D-B240-8B5F-188061093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960" y="3152387"/>
            <a:ext cx="4629796" cy="114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63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978</TotalTime>
  <Words>1456</Words>
  <Application>Microsoft Office PowerPoint</Application>
  <PresentationFormat>Widescreen</PresentationFormat>
  <Paragraphs>156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Agency FB</vt:lpstr>
      <vt:lpstr>Arial</vt:lpstr>
      <vt:lpstr>Calibri</vt:lpstr>
      <vt:lpstr>Century Gothic</vt:lpstr>
      <vt:lpstr>Footlight MT Light</vt:lpstr>
      <vt:lpstr>Times New Roman</vt:lpstr>
      <vt:lpstr>Wingdings 3</vt:lpstr>
      <vt:lpstr>Ion Boardroom</vt:lpstr>
      <vt:lpstr>IMAGE ANALYSIS AND COMPUTER VISION</vt:lpstr>
      <vt:lpstr>Seed Variety Identification Using Deep Neural Network </vt:lpstr>
      <vt:lpstr>WHY THIS PROJECT?</vt:lpstr>
      <vt:lpstr>HOW DID WE DO THIS PROJECT?</vt:lpstr>
      <vt:lpstr>PowerPoint Presentation</vt:lpstr>
      <vt:lpstr>MODEL TRAINING PROCESS</vt:lpstr>
      <vt:lpstr>PowerPoint Presentation</vt:lpstr>
      <vt:lpstr>PowerPoint Presentation</vt:lpstr>
      <vt:lpstr>PowerPoint Presentation</vt:lpstr>
      <vt:lpstr>PowerPoint Presentation</vt:lpstr>
      <vt:lpstr>RESULTS</vt:lpstr>
      <vt:lpstr>RESULTS</vt:lpstr>
      <vt:lpstr>CHALLENGES AND LIMITATIONS</vt:lpstr>
      <vt:lpstr>APPLICATIONS</vt:lpstr>
      <vt:lpstr>FUTURE SCOPE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Yashwant Kharatmol</dc:creator>
  <cp:lastModifiedBy>Yashwant Kharatmol</cp:lastModifiedBy>
  <cp:revision>12</cp:revision>
  <dcterms:created xsi:type="dcterms:W3CDTF">2025-03-31T16:52:25Z</dcterms:created>
  <dcterms:modified xsi:type="dcterms:W3CDTF">2025-04-25T08:47:47Z</dcterms:modified>
</cp:coreProperties>
</file>

<file path=docProps/thumbnail.jpeg>
</file>